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81" r:id="rId5"/>
    <p:sldId id="282" r:id="rId6"/>
    <p:sldId id="260" r:id="rId7"/>
    <p:sldId id="257" r:id="rId8"/>
    <p:sldId id="280" r:id="rId9"/>
    <p:sldId id="261" r:id="rId10"/>
    <p:sldId id="262" r:id="rId11"/>
    <p:sldId id="263" r:id="rId12"/>
    <p:sldId id="264" r:id="rId13"/>
    <p:sldId id="265" r:id="rId14"/>
    <p:sldId id="266" r:id="rId15"/>
    <p:sldId id="275" r:id="rId16"/>
    <p:sldId id="276" r:id="rId17"/>
    <p:sldId id="277" r:id="rId18"/>
    <p:sldId id="278" r:id="rId19"/>
    <p:sldId id="270" r:id="rId20"/>
    <p:sldId id="284" r:id="rId21"/>
    <p:sldId id="283" r:id="rId22"/>
    <p:sldId id="26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E6E6E6"/>
    <a:srgbClr val="07384B"/>
    <a:srgbClr val="13377F"/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4" autoAdjust="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14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5/10/17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57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5/10/17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Patterns in Search: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Predictors for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Company Sales Growth and Other Fundamental Data</a:t>
            </a:r>
            <a:endParaRPr lang="en-US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51290"/>
            <a:ext cx="6400800" cy="1752600"/>
          </a:xfrm>
        </p:spPr>
        <p:txBody>
          <a:bodyPr/>
          <a:lstStyle/>
          <a:p>
            <a:r>
              <a:rPr lang="en-US" dirty="0" smtClean="0"/>
              <a:t>Wes Aull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85800" y="4374292"/>
            <a:ext cx="777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57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 smtClean="0"/>
              <a:t>Distribution of Search Activity</a:t>
            </a:r>
            <a:br>
              <a:rPr lang="en-US" sz="3800" dirty="0" smtClean="0"/>
            </a:br>
            <a:r>
              <a:rPr lang="en-US" sz="3800" dirty="0" smtClean="0"/>
              <a:t>by Search Term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1" y="1781214"/>
            <a:ext cx="8095238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3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Distribution </a:t>
            </a:r>
            <a:r>
              <a:rPr lang="en-US" dirty="0" smtClean="0"/>
              <a:t>of Quarterly Sales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1" y="1748264"/>
            <a:ext cx="8095238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0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Distribution of Quarterly Sales</a:t>
            </a:r>
            <a:br>
              <a:rPr lang="en-US" dirty="0" smtClean="0"/>
            </a:br>
            <a:r>
              <a:rPr lang="en-US" dirty="0" smtClean="0"/>
              <a:t>by Search Term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1" y="1665885"/>
            <a:ext cx="8095238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7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Distribution of</a:t>
            </a:r>
            <a:br>
              <a:rPr lang="en-US" dirty="0" smtClean="0"/>
            </a:br>
            <a:r>
              <a:rPr lang="en-US" dirty="0" smtClean="0"/>
              <a:t>Quarterly Share Price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1" y="1822403"/>
            <a:ext cx="8095238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6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Distribution of Share Price</a:t>
            </a:r>
            <a:br>
              <a:rPr lang="en-US" dirty="0" smtClean="0"/>
            </a:br>
            <a:r>
              <a:rPr lang="en-US" dirty="0" smtClean="0"/>
              <a:t>by Search Term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1" y="1805928"/>
            <a:ext cx="8095238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1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102" y="276302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Modeling Sales or Share Price with Search Activity as Predictor 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1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Sales v. Search Activity –</a:t>
            </a:r>
            <a:br>
              <a:rPr lang="en-US" dirty="0" smtClean="0"/>
            </a:br>
            <a:r>
              <a:rPr lang="en-US" dirty="0" smtClean="0"/>
              <a:t>Linear Regression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43" y="1894703"/>
            <a:ext cx="6432932" cy="44154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0926" y="3293815"/>
            <a:ext cx="221887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sz="1600" dirty="0" smtClean="0"/>
              <a:t>Estimated </a:t>
            </a:r>
            <a:r>
              <a:rPr lang="el-GR" sz="1600" dirty="0" smtClean="0"/>
              <a:t>β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  = .0784</a:t>
            </a:r>
            <a:endParaRPr lang="en-US" sz="1600" dirty="0"/>
          </a:p>
          <a:p>
            <a:r>
              <a:rPr lang="en-US" sz="1600" dirty="0" smtClean="0"/>
              <a:t>Estimated </a:t>
            </a:r>
            <a:r>
              <a:rPr lang="el-GR" sz="1600" dirty="0" smtClean="0"/>
              <a:t>β</a:t>
            </a:r>
            <a:r>
              <a:rPr lang="en-US" sz="1600" baseline="-25000" dirty="0" smtClean="0"/>
              <a:t>0</a:t>
            </a:r>
            <a:r>
              <a:rPr lang="en-US" sz="1600" dirty="0"/>
              <a:t> </a:t>
            </a:r>
            <a:r>
              <a:rPr lang="en-US" sz="1600" dirty="0" smtClean="0"/>
              <a:t> = .0000</a:t>
            </a:r>
          </a:p>
          <a:p>
            <a:r>
              <a:rPr lang="en-US" sz="1600" dirty="0" smtClean="0"/>
              <a:t>Adjusted R</a:t>
            </a:r>
            <a:r>
              <a:rPr lang="en-US" sz="1600" baseline="30000" dirty="0" smtClean="0"/>
              <a:t>2     </a:t>
            </a:r>
            <a:r>
              <a:rPr lang="en-US" sz="1600" dirty="0" smtClean="0"/>
              <a:t>= .0060</a:t>
            </a:r>
          </a:p>
          <a:p>
            <a:pPr algn="ctr"/>
            <a:r>
              <a:rPr lang="en-US" sz="1600" dirty="0" smtClean="0"/>
              <a:t>p-value  = .0000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2363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Share Price v. Search Activity –</a:t>
            </a:r>
            <a:br>
              <a:rPr lang="en-US" dirty="0" smtClean="0"/>
            </a:br>
            <a:r>
              <a:rPr lang="en-US" dirty="0" smtClean="0"/>
              <a:t>Linear Regression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40926" y="3317555"/>
            <a:ext cx="221887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sz="1600" dirty="0" smtClean="0"/>
              <a:t>Estimated </a:t>
            </a:r>
            <a:r>
              <a:rPr lang="el-GR" sz="1600" dirty="0" smtClean="0"/>
              <a:t>β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  = .0776</a:t>
            </a:r>
            <a:endParaRPr lang="en-US" sz="1600" dirty="0"/>
          </a:p>
          <a:p>
            <a:r>
              <a:rPr lang="en-US" sz="1600" dirty="0" smtClean="0"/>
              <a:t>Estimated </a:t>
            </a:r>
            <a:r>
              <a:rPr lang="el-GR" sz="1600" dirty="0" smtClean="0"/>
              <a:t>β</a:t>
            </a:r>
            <a:r>
              <a:rPr lang="en-US" sz="1600" baseline="-25000" dirty="0" smtClean="0"/>
              <a:t>0</a:t>
            </a:r>
            <a:r>
              <a:rPr lang="en-US" sz="1600" dirty="0"/>
              <a:t> </a:t>
            </a:r>
            <a:r>
              <a:rPr lang="en-US" sz="1600" dirty="0" smtClean="0"/>
              <a:t> = .0000</a:t>
            </a:r>
          </a:p>
          <a:p>
            <a:r>
              <a:rPr lang="en-US" sz="1600" dirty="0" smtClean="0"/>
              <a:t>Adjusted R</a:t>
            </a:r>
            <a:r>
              <a:rPr lang="en-US" sz="1600" baseline="30000" dirty="0" smtClean="0"/>
              <a:t>2     </a:t>
            </a:r>
            <a:r>
              <a:rPr lang="en-US" sz="1600" dirty="0" smtClean="0"/>
              <a:t>= .0059</a:t>
            </a:r>
          </a:p>
          <a:p>
            <a:pPr algn="ctr"/>
            <a:r>
              <a:rPr lang="en-US" sz="1600" dirty="0" smtClean="0"/>
              <a:t>p-value  = .0000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71" y="1920251"/>
            <a:ext cx="6411877" cy="440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7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Sales v. Search Activity</a:t>
            </a:r>
            <a:br>
              <a:rPr lang="en-US" dirty="0" smtClean="0"/>
            </a:br>
            <a:r>
              <a:rPr lang="en-US" dirty="0" smtClean="0"/>
              <a:t>by </a:t>
            </a:r>
            <a:r>
              <a:rPr lang="en-US" dirty="0" smtClean="0"/>
              <a:t>Broad Sector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1" y="1805928"/>
            <a:ext cx="8095238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Sales v. Search Activity</a:t>
            </a:r>
            <a:br>
              <a:rPr lang="en-US" dirty="0" smtClean="0"/>
            </a:br>
            <a:r>
              <a:rPr lang="en-US" dirty="0" smtClean="0"/>
              <a:t>by Industry &amp; Sub-Industry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004499"/>
            <a:ext cx="91440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916" y="4899114"/>
            <a:ext cx="9201831" cy="1516785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>
            <a:off x="4184821" y="4063542"/>
            <a:ext cx="782594" cy="605329"/>
          </a:xfrm>
          <a:prstGeom prst="downArrow">
            <a:avLst/>
          </a:prstGeom>
          <a:solidFill>
            <a:srgbClr val="CC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7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2891"/>
            <a:ext cx="9144000" cy="494941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  <a:cs typeface="Century Gothic"/>
              </a:rPr>
              <a:t>Search Insights:</a:t>
            </a:r>
            <a:br>
              <a:rPr lang="en-US" dirty="0" smtClean="0">
                <a:latin typeface="+mn-lt"/>
                <a:cs typeface="Century Gothic"/>
              </a:rPr>
            </a:br>
            <a:r>
              <a:rPr lang="en-US" dirty="0" smtClean="0">
                <a:latin typeface="+mn-lt"/>
                <a:cs typeface="Century Gothic"/>
              </a:rPr>
              <a:t>What Are We Looking for?</a:t>
            </a:r>
            <a:endParaRPr lang="en-US" dirty="0">
              <a:latin typeface="+mn-lt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282" y="2001793"/>
            <a:ext cx="3943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E6E6E6"/>
                </a:solidFill>
              </a:rPr>
              <a:t>www.google.com/trends</a:t>
            </a:r>
            <a:endParaRPr lang="en-US" sz="2400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79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Sales v. Search Activity for Construction Industry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5" y="1701776"/>
            <a:ext cx="6413528" cy="49781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42036" y="3317555"/>
            <a:ext cx="2305205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sz="1600" dirty="0" smtClean="0"/>
              <a:t>Estimated </a:t>
            </a:r>
            <a:r>
              <a:rPr lang="el-GR" sz="1600" dirty="0" smtClean="0"/>
              <a:t>β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  = </a:t>
            </a:r>
            <a:r>
              <a:rPr lang="en-US" sz="1600" dirty="0" smtClean="0"/>
              <a:t>.</a:t>
            </a:r>
            <a:r>
              <a:rPr lang="en-US" sz="1600" dirty="0" smtClean="0"/>
              <a:t>4808</a:t>
            </a:r>
            <a:endParaRPr lang="en-US" sz="1600" dirty="0"/>
          </a:p>
          <a:p>
            <a:r>
              <a:rPr lang="en-US" sz="1600" dirty="0" smtClean="0"/>
              <a:t>Estimated </a:t>
            </a:r>
            <a:r>
              <a:rPr lang="el-GR" sz="1600" dirty="0" smtClean="0"/>
              <a:t>β</a:t>
            </a:r>
            <a:r>
              <a:rPr lang="en-US" sz="1600" baseline="-25000" dirty="0" smtClean="0"/>
              <a:t>0</a:t>
            </a:r>
            <a:r>
              <a:rPr lang="en-US" sz="1600" dirty="0"/>
              <a:t> </a:t>
            </a:r>
            <a:r>
              <a:rPr lang="en-US" sz="1600" dirty="0" smtClean="0"/>
              <a:t> = .</a:t>
            </a:r>
            <a:r>
              <a:rPr lang="en-US" sz="1600" dirty="0" smtClean="0"/>
              <a:t>0205</a:t>
            </a:r>
            <a:endParaRPr lang="en-US" sz="1600" dirty="0" smtClean="0"/>
          </a:p>
          <a:p>
            <a:r>
              <a:rPr lang="en-US" sz="1600" dirty="0" smtClean="0"/>
              <a:t>Adjusted R</a:t>
            </a:r>
            <a:r>
              <a:rPr lang="en-US" sz="1600" baseline="30000" dirty="0" smtClean="0"/>
              <a:t>2     </a:t>
            </a:r>
            <a:r>
              <a:rPr lang="en-US" sz="1600" dirty="0" smtClean="0"/>
              <a:t>= </a:t>
            </a:r>
            <a:r>
              <a:rPr lang="en-US" sz="1600" dirty="0" smtClean="0"/>
              <a:t>.</a:t>
            </a:r>
            <a:r>
              <a:rPr lang="en-US" sz="1600" dirty="0" smtClean="0"/>
              <a:t>2285</a:t>
            </a:r>
            <a:endParaRPr lang="en-US" sz="1600" dirty="0" smtClean="0"/>
          </a:p>
          <a:p>
            <a:pPr algn="ctr"/>
            <a:r>
              <a:rPr lang="en-US" sz="1600" dirty="0" smtClean="0"/>
              <a:t>p-value  = .0000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5115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Take </a:t>
            </a:r>
            <a:r>
              <a:rPr lang="en-US" sz="4000" dirty="0" err="1" smtClean="0"/>
              <a:t>Aways</a:t>
            </a:r>
            <a:r>
              <a:rPr lang="en-US" sz="4000" dirty="0"/>
              <a:t> </a:t>
            </a:r>
            <a:r>
              <a:rPr lang="en-US" sz="4000" dirty="0" smtClean="0"/>
              <a:t>&amp; Further Work</a:t>
            </a:r>
            <a:endParaRPr lang="en-US" sz="4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" y="1248033"/>
            <a:ext cx="777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 txBox="1">
            <a:spLocks/>
          </p:cNvSpPr>
          <p:nvPr/>
        </p:nvSpPr>
        <p:spPr>
          <a:xfrm>
            <a:off x="457199" y="1521172"/>
            <a:ext cx="8480568" cy="51465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3400" dirty="0" smtClean="0"/>
              <a:t>Preliminary Conclusions:</a:t>
            </a:r>
          </a:p>
          <a:p>
            <a:pPr marL="0" indent="0">
              <a:buFont typeface="Arial" pitchFamily="34" charset="0"/>
              <a:buNone/>
            </a:pPr>
            <a:endParaRPr lang="en-US" sz="15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1900" dirty="0" smtClean="0"/>
              <a:t>In the aggregate, weekly </a:t>
            </a:r>
            <a:r>
              <a:rPr lang="en-US" sz="1900" dirty="0" smtClean="0"/>
              <a:t>search </a:t>
            </a:r>
            <a:r>
              <a:rPr lang="en-US" sz="1900" dirty="0" smtClean="0"/>
              <a:t>activity is complex and conditional: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9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500" dirty="0"/>
              <a:t>S</a:t>
            </a:r>
            <a:r>
              <a:rPr lang="en-US" sz="1500" dirty="0" smtClean="0"/>
              <a:t>ignificant increase in traffic is not necessarily or often positive for a company’s fundamentals.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9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500" dirty="0"/>
              <a:t>S</a:t>
            </a:r>
            <a:r>
              <a:rPr lang="en-US" sz="1500" dirty="0" smtClean="0"/>
              <a:t>ignificant decrease appears to predict negative developments for company fundamentals with </a:t>
            </a:r>
            <a:r>
              <a:rPr lang="en-US" sz="1500" b="1" dirty="0" smtClean="0"/>
              <a:t>more</a:t>
            </a:r>
            <a:r>
              <a:rPr lang="en-US" sz="1500" dirty="0" smtClean="0"/>
              <a:t> certainty and ability to explain variance.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9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500" dirty="0" smtClean="0"/>
              <a:t>At an industry or sub-industry level, an increase in traffic can have a neutral, positive, or negative influence, depending on the nature of the traffic to its business.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sz="800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100" dirty="0" smtClean="0"/>
              <a:t>Aggregate traffic for technology, publishing, &amp; software seems to have no correlation.   Despite the fact that more customers may purchase their product / services via the internet, they also have a great amount of traffic that is not sales or sales-lead related.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sz="8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100" dirty="0" smtClean="0"/>
              <a:t>Retail and big-ticket product sellers (cars, recreational vehicles, home building) appear to have a significant, positive correlation between sales and search activity.</a:t>
            </a:r>
            <a:endParaRPr lang="en-US" sz="1100" dirty="0"/>
          </a:p>
          <a:p>
            <a:pPr lvl="2">
              <a:buFont typeface="Wingdings" panose="05000000000000000000" pitchFamily="2" charset="2"/>
              <a:buChar char="Ø"/>
            </a:pPr>
            <a:endParaRPr lang="en-US" sz="1100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413050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Take </a:t>
            </a:r>
            <a:r>
              <a:rPr lang="en-US" sz="4000" dirty="0" err="1" smtClean="0"/>
              <a:t>Aways</a:t>
            </a:r>
            <a:r>
              <a:rPr lang="en-US" sz="4000" dirty="0"/>
              <a:t> </a:t>
            </a:r>
            <a:r>
              <a:rPr lang="en-US" sz="4000" dirty="0" smtClean="0"/>
              <a:t>&amp; Further Work</a:t>
            </a:r>
            <a:endParaRPr lang="en-US" sz="40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" y="1248033"/>
            <a:ext cx="777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521171"/>
            <a:ext cx="8169876" cy="51465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3100" dirty="0" smtClean="0"/>
              <a:t>Further Work</a:t>
            </a:r>
            <a:r>
              <a:rPr lang="en-US" sz="3100" dirty="0" smtClean="0"/>
              <a:t>:</a:t>
            </a:r>
          </a:p>
          <a:p>
            <a:pPr marL="0" indent="0">
              <a:buFont typeface="Arial" pitchFamily="34" charset="0"/>
              <a:buNone/>
            </a:pPr>
            <a:endParaRPr lang="en-US" sz="7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1900" dirty="0" smtClean="0"/>
              <a:t>Visual inspection </a:t>
            </a:r>
            <a:r>
              <a:rPr lang="en-US" sz="1900" dirty="0" smtClean="0"/>
              <a:t>of </a:t>
            </a:r>
            <a:r>
              <a:rPr lang="en-US" sz="1900" dirty="0" smtClean="0"/>
              <a:t>correlated </a:t>
            </a:r>
            <a:r>
              <a:rPr lang="en-US" sz="1900" dirty="0" smtClean="0"/>
              <a:t>terms (and analysis of the aggregate numerical data) brought several hypotheses </a:t>
            </a:r>
            <a:r>
              <a:rPr lang="en-US" sz="1900" dirty="0" smtClean="0"/>
              <a:t>for </a:t>
            </a:r>
            <a:r>
              <a:rPr lang="en-US" sz="1900" dirty="0" smtClean="0"/>
              <a:t>potential</a:t>
            </a:r>
            <a:r>
              <a:rPr lang="en-US" sz="1900" dirty="0" smtClean="0"/>
              <a:t> </a:t>
            </a:r>
            <a:r>
              <a:rPr lang="en-US" sz="1900" dirty="0" smtClean="0"/>
              <a:t>testing with the right NLP deployed: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500" dirty="0" smtClean="0"/>
              <a:t>Company search terms with top correlations to search terms relevant to its </a:t>
            </a:r>
            <a:r>
              <a:rPr lang="en-US" sz="1500" dirty="0" smtClean="0"/>
              <a:t>space or product offerings (not </a:t>
            </a:r>
            <a:r>
              <a:rPr lang="en-US" sz="1500" dirty="0" smtClean="0"/>
              <a:t>idiosyncratic or non-business </a:t>
            </a:r>
            <a:r>
              <a:rPr lang="en-US" sz="1500" dirty="0" smtClean="0"/>
              <a:t>in nature) </a:t>
            </a:r>
            <a:r>
              <a:rPr lang="en-US" sz="1500" dirty="0" smtClean="0"/>
              <a:t>offer a time series with more reliable / </a:t>
            </a:r>
            <a:r>
              <a:rPr lang="en-US" sz="1500" dirty="0" smtClean="0"/>
              <a:t>correlated</a:t>
            </a:r>
            <a:r>
              <a:rPr lang="en-US" sz="1500" dirty="0" smtClean="0"/>
              <a:t> </a:t>
            </a:r>
            <a:r>
              <a:rPr lang="en-US" sz="1500" dirty="0" smtClean="0"/>
              <a:t>signal for predicting company </a:t>
            </a:r>
            <a:r>
              <a:rPr lang="en-US" sz="1500" dirty="0" smtClean="0"/>
              <a:t>fundamentals</a:t>
            </a:r>
            <a:r>
              <a:rPr lang="en-US" sz="1500" dirty="0" smtClean="0"/>
              <a:t>.</a:t>
            </a:r>
          </a:p>
          <a:p>
            <a:pPr marL="457200" lvl="1" indent="0">
              <a:buNone/>
            </a:pPr>
            <a:endParaRPr lang="en-US" sz="15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900" dirty="0" smtClean="0"/>
              <a:t>Decision-tree modeling with added features to illuminate whether search activity is directly related to sales-leading activity could better extract a model across and specific to industries themselves.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370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86" y="188564"/>
            <a:ext cx="6206200" cy="64632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70356" y="502508"/>
            <a:ext cx="20759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do correlated search terms tell us about the search term itself?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70355" y="3892378"/>
            <a:ext cx="20759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What can search activity for a company tell us about its fundamental / financial health?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64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30" y="391717"/>
            <a:ext cx="3263707" cy="50210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5429" y="5762121"/>
            <a:ext cx="2891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ROBOTS.txt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7727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786" y="2827723"/>
            <a:ext cx="4338910" cy="28937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960" y="5266377"/>
            <a:ext cx="1118338" cy="11183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840" y="2381854"/>
            <a:ext cx="2046856" cy="8917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590" y="4733027"/>
            <a:ext cx="1547584" cy="15475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2656" y="2218280"/>
            <a:ext cx="1475170" cy="14751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083" y="3736916"/>
            <a:ext cx="1560613" cy="3164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7980" y="504821"/>
            <a:ext cx="88093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/>
              <a:t>Zeyu</a:t>
            </a:r>
            <a:r>
              <a:rPr lang="en-US" sz="3000" dirty="0" smtClean="0"/>
              <a:t> taught me many many important lessons:</a:t>
            </a:r>
          </a:p>
          <a:p>
            <a:pPr algn="ctr"/>
            <a:r>
              <a:rPr lang="en-US" sz="3000" dirty="0" smtClean="0"/>
              <a:t>Beautiful Soup, </a:t>
            </a:r>
            <a:r>
              <a:rPr lang="en-US" sz="3000" dirty="0" err="1" smtClean="0"/>
              <a:t>Scrapy</a:t>
            </a:r>
            <a:r>
              <a:rPr lang="en-US" sz="3000" dirty="0" smtClean="0"/>
              <a:t>, Selenium</a:t>
            </a:r>
            <a:endParaRPr lang="en-US" sz="3000" dirty="0"/>
          </a:p>
        </p:txBody>
      </p:sp>
      <p:sp>
        <p:nvSpPr>
          <p:cNvPr id="12" name="TextBox 11"/>
          <p:cNvSpPr txBox="1"/>
          <p:nvPr/>
        </p:nvSpPr>
        <p:spPr>
          <a:xfrm>
            <a:off x="308608" y="2512159"/>
            <a:ext cx="386947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r-IN" sz="3000" dirty="0" smtClean="0"/>
              <a:t>…</a:t>
            </a:r>
            <a:r>
              <a:rPr lang="en-US" sz="3000" dirty="0" smtClean="0"/>
              <a:t>but one stands above all:</a:t>
            </a:r>
            <a:endParaRPr lang="en-US" sz="3000" dirty="0"/>
          </a:p>
          <a:p>
            <a:pPr algn="ctr"/>
            <a:endParaRPr lang="en-US" sz="3000" dirty="0"/>
          </a:p>
          <a:p>
            <a:pPr algn="ctr"/>
            <a:r>
              <a:rPr lang="en-US" sz="3000" dirty="0" smtClean="0"/>
              <a:t>Being a fearless nerd, stealing </a:t>
            </a:r>
            <a:r>
              <a:rPr lang="en-US" sz="3000" dirty="0" err="1" smtClean="0"/>
              <a:t>wi-fi</a:t>
            </a:r>
            <a:r>
              <a:rPr lang="en-US" sz="3000" dirty="0" smtClean="0"/>
              <a:t> and data wherever I went</a:t>
            </a:r>
          </a:p>
        </p:txBody>
      </p:sp>
    </p:spTree>
    <p:extLst>
      <p:ext uri="{BB962C8B-B14F-4D97-AF65-F5344CB8AC3E}">
        <p14:creationId xmlns:p14="http://schemas.microsoft.com/office/powerpoint/2010/main" val="327254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stripedRightArrow">
            <a:avLst/>
          </a:prstGeom>
        </p:spPr>
        <p:txBody>
          <a:bodyPr>
            <a:normAutofit fontScale="90000"/>
          </a:bodyPr>
          <a:lstStyle/>
          <a:p>
            <a:r>
              <a:rPr lang="en-US" sz="5000" dirty="0" smtClean="0">
                <a:latin typeface="+mn-lt"/>
              </a:rPr>
              <a:t>Data</a:t>
            </a:r>
            <a:r>
              <a:rPr lang="en-US" sz="5000" dirty="0" smtClean="0"/>
              <a:t> Assembled</a:t>
            </a:r>
            <a:endParaRPr lang="en-US" sz="5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14658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200" dirty="0" smtClean="0"/>
              <a:t>Sources</a:t>
            </a:r>
          </a:p>
          <a:p>
            <a:pPr marL="0" indent="0">
              <a:buNone/>
            </a:pPr>
            <a:endParaRPr lang="en-US" sz="1700" dirty="0" smtClean="0"/>
          </a:p>
          <a:p>
            <a:pPr>
              <a:buFont typeface="Wingdings" charset="2"/>
              <a:buChar char="§"/>
            </a:pPr>
            <a:r>
              <a:rPr lang="en-US" dirty="0" err="1" smtClean="0"/>
              <a:t>Factset</a:t>
            </a:r>
            <a:r>
              <a:rPr lang="en-US" dirty="0" smtClean="0"/>
              <a:t> via </a:t>
            </a:r>
            <a:r>
              <a:rPr lang="en-US" dirty="0" smtClean="0"/>
              <a:t>API      R:</a:t>
            </a:r>
            <a:endParaRPr lang="en-US" dirty="0" smtClean="0"/>
          </a:p>
          <a:p>
            <a:pPr>
              <a:buFont typeface="Wingdings" charset="2"/>
              <a:buChar char="§"/>
            </a:pPr>
            <a:endParaRPr lang="en-US" sz="1300" dirty="0" smtClean="0"/>
          </a:p>
          <a:p>
            <a:pPr lvl="1">
              <a:buFont typeface="Wingdings" charset="2"/>
              <a:buChar char="Ø"/>
            </a:pPr>
            <a:r>
              <a:rPr lang="en-US" sz="1800" dirty="0" smtClean="0"/>
              <a:t>Company fundamentals &amp; categorical data.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>
              <a:buFont typeface="Wingdings" charset="2"/>
              <a:buChar char="§"/>
            </a:pPr>
            <a:r>
              <a:rPr lang="en-US" dirty="0" smtClean="0"/>
              <a:t>Google Correlate </a:t>
            </a:r>
            <a:r>
              <a:rPr lang="en-US" dirty="0" smtClean="0"/>
              <a:t>via       </a:t>
            </a:r>
            <a:r>
              <a:rPr lang="en-US" dirty="0" err="1" smtClean="0"/>
              <a:t>Scrapy</a:t>
            </a:r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dirty="0" smtClean="0"/>
              <a:t>SQLite:</a:t>
            </a:r>
            <a:endParaRPr lang="en-US" dirty="0" smtClean="0"/>
          </a:p>
          <a:p>
            <a:pPr>
              <a:buFont typeface="Wingdings" charset="2"/>
              <a:buChar char="§"/>
            </a:pPr>
            <a:endParaRPr lang="en-US" sz="1300" dirty="0" smtClean="0"/>
          </a:p>
          <a:p>
            <a:pPr lvl="1">
              <a:buFont typeface="Wingdings" charset="2"/>
              <a:buChar char="Ø"/>
            </a:pPr>
            <a:r>
              <a:rPr lang="en-US" sz="1800" dirty="0" smtClean="0"/>
              <a:t>Time series of normalized search activity for a term &amp; correlated search terms for that term.</a:t>
            </a:r>
          </a:p>
          <a:p>
            <a:pPr lvl="1">
              <a:buFont typeface="Wingdings" charset="2"/>
              <a:buChar char="Ø"/>
            </a:pPr>
            <a:endParaRPr lang="en-US" sz="1800" dirty="0"/>
          </a:p>
          <a:p>
            <a:pPr marL="0" indent="0">
              <a:buNone/>
            </a:pPr>
            <a:r>
              <a:rPr lang="en-US" sz="4200" dirty="0" smtClean="0"/>
              <a:t>Subset Selection</a:t>
            </a:r>
            <a:endParaRPr lang="en-US" sz="4200" dirty="0"/>
          </a:p>
          <a:p>
            <a:pPr marL="0" indent="0">
              <a:buNone/>
            </a:pPr>
            <a:endParaRPr lang="en-US" sz="1700" b="1" dirty="0"/>
          </a:p>
          <a:p>
            <a:pPr>
              <a:buFont typeface="Wingdings" charset="2"/>
              <a:buChar char="§"/>
            </a:pPr>
            <a:r>
              <a:rPr lang="en-US" dirty="0" smtClean="0"/>
              <a:t>Companies chosen:</a:t>
            </a:r>
            <a:endParaRPr lang="en-US" dirty="0"/>
          </a:p>
          <a:p>
            <a:pPr>
              <a:buFont typeface="Wingdings" charset="2"/>
              <a:buChar char="§"/>
            </a:pPr>
            <a:endParaRPr lang="en-US" sz="1300" dirty="0"/>
          </a:p>
          <a:p>
            <a:pPr lvl="1">
              <a:buFont typeface="Wingdings" charset="2"/>
              <a:buChar char="Ø"/>
            </a:pPr>
            <a:r>
              <a:rPr lang="en-US" sz="1800" dirty="0"/>
              <a:t>Component companies of </a:t>
            </a:r>
            <a:r>
              <a:rPr lang="en-US" sz="1800" dirty="0" err="1"/>
              <a:t>Factset</a:t>
            </a:r>
            <a:r>
              <a:rPr lang="en-US" sz="1800" dirty="0"/>
              <a:t> Market Indices for the following </a:t>
            </a:r>
            <a:r>
              <a:rPr lang="en-US" sz="1800" dirty="0" smtClean="0"/>
              <a:t>sectors -</a:t>
            </a:r>
            <a:endParaRPr lang="en-US" sz="1800" dirty="0"/>
          </a:p>
          <a:p>
            <a:pPr lvl="1">
              <a:buFont typeface="Wingdings" charset="2"/>
              <a:buChar char="Ø"/>
            </a:pPr>
            <a:endParaRPr lang="en-US" sz="600" dirty="0"/>
          </a:p>
          <a:p>
            <a:pPr lvl="2">
              <a:buFont typeface="Wingdings" charset="2"/>
              <a:buChar char="Ø"/>
            </a:pPr>
            <a:r>
              <a:rPr lang="en-US" sz="1400" dirty="0"/>
              <a:t>Consumer Durables</a:t>
            </a:r>
          </a:p>
          <a:p>
            <a:pPr lvl="2">
              <a:buFont typeface="Wingdings" charset="2"/>
              <a:buChar char="Ø"/>
            </a:pPr>
            <a:endParaRPr lang="en-US" sz="600" dirty="0"/>
          </a:p>
          <a:p>
            <a:pPr lvl="2">
              <a:buFont typeface="Wingdings" charset="2"/>
              <a:buChar char="Ø"/>
            </a:pPr>
            <a:r>
              <a:rPr lang="en-US" sz="1400" dirty="0"/>
              <a:t>Apparel / Footwear</a:t>
            </a:r>
          </a:p>
          <a:p>
            <a:pPr lvl="2">
              <a:buFont typeface="Wingdings" charset="2"/>
              <a:buChar char="Ø"/>
            </a:pPr>
            <a:endParaRPr lang="en-US" sz="600" dirty="0"/>
          </a:p>
          <a:p>
            <a:pPr lvl="2">
              <a:buFont typeface="Wingdings" charset="2"/>
              <a:buChar char="Ø"/>
            </a:pPr>
            <a:r>
              <a:rPr lang="en-US" sz="1400" dirty="0"/>
              <a:t>Life / Health Insurance</a:t>
            </a:r>
          </a:p>
          <a:p>
            <a:pPr lvl="2">
              <a:buFont typeface="Wingdings" charset="2"/>
              <a:buChar char="Ø"/>
            </a:pPr>
            <a:endParaRPr lang="en-US" sz="600" dirty="0"/>
          </a:p>
          <a:p>
            <a:pPr lvl="2">
              <a:buFont typeface="Wingdings" charset="2"/>
              <a:buChar char="Ø"/>
            </a:pPr>
            <a:r>
              <a:rPr lang="en-US" sz="1400" dirty="0"/>
              <a:t>Property / Casualty Insurance</a:t>
            </a:r>
          </a:p>
          <a:p>
            <a:pPr lvl="2">
              <a:buFont typeface="Wingdings" charset="2"/>
              <a:buChar char="Ø"/>
            </a:pPr>
            <a:endParaRPr lang="en-US" sz="600" dirty="0"/>
          </a:p>
          <a:p>
            <a:pPr lvl="2">
              <a:buFont typeface="Wingdings" charset="2"/>
              <a:buChar char="Ø"/>
            </a:pPr>
            <a:r>
              <a:rPr lang="en-US" sz="1400" dirty="0"/>
              <a:t>Technology Services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Ø"/>
            </a:pPr>
            <a:endParaRPr lang="en-US" sz="900" dirty="0" smtClean="0"/>
          </a:p>
          <a:p>
            <a:pPr lvl="1">
              <a:buFont typeface="Wingdings" charset="2"/>
              <a:buChar char="Ø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504773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200" dirty="0" smtClean="0"/>
              <a:t>Data</a:t>
            </a:r>
          </a:p>
          <a:p>
            <a:pPr marL="0" indent="0">
              <a:buNone/>
            </a:pPr>
            <a:endParaRPr lang="en-US" sz="1800" dirty="0"/>
          </a:p>
          <a:p>
            <a:pPr>
              <a:buFont typeface="Wingdings" charset="2"/>
              <a:buChar char="§"/>
            </a:pPr>
            <a:r>
              <a:rPr lang="en-US" dirty="0" err="1" smtClean="0"/>
              <a:t>Factset</a:t>
            </a:r>
            <a:r>
              <a:rPr lang="en-US" dirty="0" smtClean="0"/>
              <a:t>:</a:t>
            </a:r>
            <a:endParaRPr lang="en-US" dirty="0"/>
          </a:p>
          <a:p>
            <a:pPr>
              <a:buFont typeface="Wingdings" charset="2"/>
              <a:buChar char="§"/>
            </a:pPr>
            <a:endParaRPr lang="en-US" sz="1300" dirty="0"/>
          </a:p>
          <a:p>
            <a:pPr lvl="1">
              <a:buFont typeface="Wingdings" charset="2"/>
              <a:buChar char="Ø"/>
            </a:pPr>
            <a:r>
              <a:rPr lang="en-US" sz="1800" dirty="0" smtClean="0"/>
              <a:t>Quarterly sales</a:t>
            </a:r>
          </a:p>
          <a:p>
            <a:pPr lvl="1">
              <a:buFont typeface="Wingdings" charset="2"/>
              <a:buChar char="Ø"/>
            </a:pPr>
            <a:endParaRPr lang="en-US" sz="600" dirty="0" smtClean="0"/>
          </a:p>
          <a:p>
            <a:pPr lvl="1">
              <a:buFont typeface="Wingdings" charset="2"/>
              <a:buChar char="Ø"/>
            </a:pPr>
            <a:r>
              <a:rPr lang="en-US" sz="1800" dirty="0" smtClean="0"/>
              <a:t>Weekly share price</a:t>
            </a:r>
          </a:p>
          <a:p>
            <a:pPr lvl="1">
              <a:buFont typeface="Wingdings" charset="2"/>
              <a:buChar char="Ø"/>
            </a:pPr>
            <a:endParaRPr lang="en-US" sz="600" dirty="0" smtClean="0"/>
          </a:p>
          <a:p>
            <a:pPr lvl="1">
              <a:buFont typeface="Wingdings" charset="2"/>
              <a:buChar char="Ø"/>
            </a:pPr>
            <a:r>
              <a:rPr lang="en-US" sz="1800" dirty="0" smtClean="0"/>
              <a:t>Weekly market capitalization</a:t>
            </a:r>
          </a:p>
          <a:p>
            <a:pPr lvl="1">
              <a:buFont typeface="Wingdings" charset="2"/>
              <a:buChar char="Ø"/>
            </a:pPr>
            <a:endParaRPr lang="en-US" sz="600" dirty="0" smtClean="0"/>
          </a:p>
          <a:p>
            <a:pPr lvl="1">
              <a:buFont typeface="Wingdings" charset="2"/>
              <a:buChar char="Ø"/>
            </a:pPr>
            <a:r>
              <a:rPr lang="en-US" sz="1800" dirty="0" smtClean="0"/>
              <a:t>Weekly price / sales multiple</a:t>
            </a:r>
          </a:p>
          <a:p>
            <a:pPr lvl="1">
              <a:buFont typeface="Wingdings" charset="2"/>
              <a:buChar char="Ø"/>
            </a:pPr>
            <a:endParaRPr lang="en-US" sz="600" dirty="0" smtClean="0"/>
          </a:p>
          <a:p>
            <a:pPr lvl="1">
              <a:buFont typeface="Wingdings" charset="2"/>
              <a:buChar char="Ø"/>
            </a:pPr>
            <a:r>
              <a:rPr lang="en-US" sz="1800" dirty="0" smtClean="0"/>
              <a:t>Weekly EV / EBITDA multiple</a:t>
            </a:r>
          </a:p>
          <a:p>
            <a:pPr lvl="1">
              <a:buFont typeface="Wingdings" charset="2"/>
              <a:buChar char="Ø"/>
            </a:pPr>
            <a:endParaRPr lang="en-US" sz="600" dirty="0" smtClean="0"/>
          </a:p>
          <a:p>
            <a:pPr lvl="1">
              <a:buFont typeface="Wingdings" charset="2"/>
              <a:buChar char="Ø"/>
            </a:pPr>
            <a:r>
              <a:rPr lang="en-US" sz="1800" dirty="0" smtClean="0"/>
              <a:t>NAICS industry classification</a:t>
            </a: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  <a:p>
            <a:pPr>
              <a:buFont typeface="Wingdings" charset="2"/>
              <a:buChar char="§"/>
            </a:pPr>
            <a:r>
              <a:rPr lang="en-US" dirty="0" smtClean="0"/>
              <a:t>Google Correlate:</a:t>
            </a:r>
            <a:endParaRPr lang="en-US" dirty="0"/>
          </a:p>
          <a:p>
            <a:pPr>
              <a:buFont typeface="Wingdings" charset="2"/>
              <a:buChar char="§"/>
            </a:pPr>
            <a:endParaRPr lang="en-US" sz="1300" dirty="0"/>
          </a:p>
          <a:p>
            <a:pPr lvl="1">
              <a:buFont typeface="Wingdings" charset="2"/>
              <a:buChar char="Ø"/>
            </a:pPr>
            <a:r>
              <a:rPr lang="en-US" sz="1800" dirty="0" smtClean="0"/>
              <a:t>Weekly time </a:t>
            </a:r>
            <a:r>
              <a:rPr lang="en-US" sz="1800" dirty="0"/>
              <a:t>series of normalized search activity from 2004 </a:t>
            </a:r>
            <a:r>
              <a:rPr lang="mr-IN" sz="1800" dirty="0"/>
              <a:t>–</a:t>
            </a:r>
            <a:r>
              <a:rPr lang="en-US" sz="1800" dirty="0"/>
              <a:t> present for a </a:t>
            </a:r>
            <a:r>
              <a:rPr lang="en-US" sz="1800" dirty="0" smtClean="0"/>
              <a:t>company</a:t>
            </a:r>
          </a:p>
          <a:p>
            <a:pPr lvl="1">
              <a:buFont typeface="Wingdings" charset="2"/>
              <a:buChar char="Ø"/>
            </a:pPr>
            <a:endParaRPr lang="en-US" sz="900" dirty="0"/>
          </a:p>
          <a:p>
            <a:pPr lvl="1">
              <a:buFont typeface="Wingdings" charset="2"/>
              <a:buChar char="Ø"/>
            </a:pPr>
            <a:r>
              <a:rPr lang="en-US" sz="1800" dirty="0"/>
              <a:t>15 highest correlated search terms to the </a:t>
            </a:r>
            <a:r>
              <a:rPr lang="en-US" sz="1800" dirty="0" smtClean="0"/>
              <a:t>company with Pearson correlation.</a:t>
            </a:r>
          </a:p>
          <a:p>
            <a:pPr lvl="1">
              <a:buFont typeface="Wingdings" charset="2"/>
              <a:buChar char="Ø"/>
            </a:pPr>
            <a:endParaRPr lang="en-US" sz="900" dirty="0"/>
          </a:p>
          <a:p>
            <a:pPr lvl="1">
              <a:buFont typeface="Wingdings" charset="2"/>
              <a:buChar char="Ø"/>
            </a:pPr>
            <a:r>
              <a:rPr lang="en-US" sz="1800" dirty="0"/>
              <a:t>Respective search activity time </a:t>
            </a:r>
            <a:r>
              <a:rPr lang="en-US" sz="1800" dirty="0" smtClean="0"/>
              <a:t>series for the 15 highest correlated search terms, along with their 15 highest correlated search terms and correlations.</a:t>
            </a:r>
            <a:endParaRPr lang="en-US" dirty="0" smtClean="0"/>
          </a:p>
        </p:txBody>
      </p:sp>
      <p:sp>
        <p:nvSpPr>
          <p:cNvPr id="6" name="Right Arrow 5"/>
          <p:cNvSpPr/>
          <p:nvPr/>
        </p:nvSpPr>
        <p:spPr>
          <a:xfrm>
            <a:off x="1732951" y="3204949"/>
            <a:ext cx="237391" cy="949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573785" y="2241552"/>
            <a:ext cx="237391" cy="949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38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74975"/>
            <a:ext cx="78241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7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Industry Classification by Company &amp; Observation Count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9369"/>
            <a:ext cx="3903087" cy="48788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358" y="1679369"/>
            <a:ext cx="3901442" cy="487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8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 smtClean="0"/>
              <a:t>Distribution of</a:t>
            </a:r>
            <a:br>
              <a:rPr lang="en-US" sz="3800" dirty="0" smtClean="0"/>
            </a:br>
            <a:r>
              <a:rPr lang="en-US" sz="3800" dirty="0" smtClean="0"/>
              <a:t>Weekly Search Activity</a:t>
            </a:r>
            <a:endParaRPr lang="en-US" sz="3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1" y="1805928"/>
            <a:ext cx="8095238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8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4707</TotalTime>
  <Words>629</Words>
  <Application>Microsoft Macintosh PowerPoint</Application>
  <PresentationFormat>On-screen Show (4:3)</PresentationFormat>
  <Paragraphs>112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 Black </vt:lpstr>
      <vt:lpstr>Patterns in Search: Predictors for Company Sales Growth and Other Fundamental Data</vt:lpstr>
      <vt:lpstr>Search Insights: What Are We Looking for?</vt:lpstr>
      <vt:lpstr>PowerPoint Presentation</vt:lpstr>
      <vt:lpstr>PowerPoint Presentation</vt:lpstr>
      <vt:lpstr>PowerPoint Presentation</vt:lpstr>
      <vt:lpstr>Data Assembled</vt:lpstr>
      <vt:lpstr>PowerPoint Presentation</vt:lpstr>
      <vt:lpstr>Industry Classification by Company &amp; Observation Count</vt:lpstr>
      <vt:lpstr>Distribution of Weekly Search Activity</vt:lpstr>
      <vt:lpstr>Distribution of Search Activity by Search Term</vt:lpstr>
      <vt:lpstr>Distribution of Quarterly Sales</vt:lpstr>
      <vt:lpstr>Distribution of Quarterly Sales by Search Term</vt:lpstr>
      <vt:lpstr>Distribution of Quarterly Share Price</vt:lpstr>
      <vt:lpstr>Distribution of Share Price by Search Term</vt:lpstr>
      <vt:lpstr>Modeling Sales or Share Price with Search Activity as Predictor Variable</vt:lpstr>
      <vt:lpstr>Sales v. Search Activity – Linear Regression Model</vt:lpstr>
      <vt:lpstr>Share Price v. Search Activity – Linear Regression Model</vt:lpstr>
      <vt:lpstr>Sales v. Search Activity by Broad Sector</vt:lpstr>
      <vt:lpstr>Sales v. Search Activity by Industry &amp; Sub-Industry</vt:lpstr>
      <vt:lpstr>Sales v. Search Activity for Construction Industry</vt:lpstr>
      <vt:lpstr>Take Aways &amp; Further Work</vt:lpstr>
      <vt:lpstr>Take Aways &amp; Further Work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Wes Aull</dc:creator>
  <cp:lastModifiedBy>Wes Aull</cp:lastModifiedBy>
  <cp:revision>34</cp:revision>
  <dcterms:created xsi:type="dcterms:W3CDTF">2017-05-05T22:13:16Z</dcterms:created>
  <dcterms:modified xsi:type="dcterms:W3CDTF">2017-05-10T18:24:35Z</dcterms:modified>
</cp:coreProperties>
</file>